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601200" cy="15087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A7F"/>
    <a:srgbClr val="7C7D29"/>
    <a:srgbClr val="CBB07A"/>
    <a:srgbClr val="9E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/>
    <p:restoredTop sz="94599"/>
  </p:normalViewPr>
  <p:slideViewPr>
    <p:cSldViewPr snapToGrid="0" snapToObjects="1">
      <p:cViewPr varScale="1">
        <p:scale>
          <a:sx n="48" d="100"/>
          <a:sy n="48" d="100"/>
        </p:scale>
        <p:origin x="20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469199"/>
            <a:ext cx="8161020" cy="525272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7924484"/>
            <a:ext cx="7200900" cy="364267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7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0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803275"/>
            <a:ext cx="2070259" cy="12786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803275"/>
            <a:ext cx="6090761" cy="127860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761427"/>
            <a:ext cx="8281035" cy="6276021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10096822"/>
            <a:ext cx="8281035" cy="3300411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2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4016375"/>
            <a:ext cx="4080510" cy="9572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4016375"/>
            <a:ext cx="4080510" cy="9572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03278"/>
            <a:ext cx="8281035" cy="2916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698559"/>
            <a:ext cx="4061757" cy="1812606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5511165"/>
            <a:ext cx="4061757" cy="8106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698559"/>
            <a:ext cx="4081761" cy="1812606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5511165"/>
            <a:ext cx="4081761" cy="8106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0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8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05840"/>
            <a:ext cx="3096637" cy="35204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2172338"/>
            <a:ext cx="4860608" cy="107219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526280"/>
            <a:ext cx="3096637" cy="83854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05840"/>
            <a:ext cx="3096637" cy="35204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2172338"/>
            <a:ext cx="4860608" cy="10721975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526280"/>
            <a:ext cx="3096637" cy="83854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803278"/>
            <a:ext cx="8281035" cy="2916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4016375"/>
            <a:ext cx="8281035" cy="95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3983973"/>
            <a:ext cx="2160270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6C56-211D-7B4F-8490-79D777D74960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3983973"/>
            <a:ext cx="3240405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3983973"/>
            <a:ext cx="2160270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434A-52D5-B340-AECE-52801AA8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9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2D6361-4BE3-D14E-84CD-DBE626C67566}"/>
              </a:ext>
            </a:extLst>
          </p:cNvPr>
          <p:cNvSpPr/>
          <p:nvPr/>
        </p:nvSpPr>
        <p:spPr>
          <a:xfrm rot="20023921">
            <a:off x="322065" y="4000308"/>
            <a:ext cx="9153014" cy="6917168"/>
          </a:xfrm>
          <a:prstGeom prst="rect">
            <a:avLst/>
          </a:prstGeom>
          <a:solidFill>
            <a:srgbClr val="CBB07A">
              <a:alpha val="16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B07E6-4D5F-E744-8535-221F395A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94" y="13062"/>
            <a:ext cx="2978333" cy="39711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1A6454C-6B3B-FC47-AA7F-ADF7C0335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433" y="0"/>
            <a:ext cx="2997925" cy="39972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32904C4-0256-D04A-B3E0-526E89A224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24" b="27330"/>
          <a:stretch/>
        </p:blipFill>
        <p:spPr>
          <a:xfrm>
            <a:off x="0" y="10883970"/>
            <a:ext cx="9573257" cy="42036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521A10D-EA2D-8246-A23A-3D82803FAB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5400000">
            <a:off x="6123211" y="483425"/>
            <a:ext cx="3997234" cy="2997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994ACC-35BB-6540-8DBD-506D2297D15E}"/>
              </a:ext>
            </a:extLst>
          </p:cNvPr>
          <p:cNvSpPr txBox="1"/>
          <p:nvPr/>
        </p:nvSpPr>
        <p:spPr>
          <a:xfrm rot="19961572">
            <a:off x="446144" y="6086792"/>
            <a:ext cx="90421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54075" algn="l"/>
              </a:tabLst>
            </a:pPr>
            <a:r>
              <a:rPr lang="en-US" sz="19000" dirty="0">
                <a:latin typeface="Hardwood" pitchFamily="2" charset="0"/>
              </a:rPr>
              <a:t>VALUES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09F471-D597-F04D-B196-E5EC9E314108}"/>
              </a:ext>
            </a:extLst>
          </p:cNvPr>
          <p:cNvSpPr txBox="1"/>
          <p:nvPr/>
        </p:nvSpPr>
        <p:spPr>
          <a:xfrm rot="19998575">
            <a:off x="1224264" y="8336433"/>
            <a:ext cx="8699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oudy Old Style" panose="02020502050305020303" pitchFamily="18" charset="77"/>
              </a:rPr>
              <a:t>EMPATHY</a:t>
            </a:r>
            <a:r>
              <a:rPr lang="en-US" sz="2800" dirty="0">
                <a:solidFill>
                  <a:srgbClr val="C00000"/>
                </a:solidFill>
                <a:latin typeface="Goudy Old Style" panose="02020502050305020303" pitchFamily="18" charset="77"/>
              </a:rPr>
              <a:t>. Empathy emerges in a culture of openness, curiosity, reflection, perspective-taking, and awareness.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E26553-7B11-9546-B0A5-B6430D9D7C18}"/>
              </a:ext>
            </a:extLst>
          </p:cNvPr>
          <p:cNvSpPr txBox="1"/>
          <p:nvPr/>
        </p:nvSpPr>
        <p:spPr>
          <a:xfrm rot="20007915">
            <a:off x="-134677" y="5803125"/>
            <a:ext cx="8595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Goudy Old Style" panose="02020502050305020303" pitchFamily="18" charset="77"/>
              </a:rPr>
              <a:t>EXPERIMENTATION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oudy Old Style" panose="02020502050305020303" pitchFamily="18" charset="77"/>
              </a:rPr>
              <a:t>. Through experimentation, we embrace creativity, inquiry and exploration as essential components of learning and teaching.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68DFE-031C-F741-B624-303DF0B58C8C}"/>
              </a:ext>
            </a:extLst>
          </p:cNvPr>
          <p:cNvSpPr txBox="1"/>
          <p:nvPr/>
        </p:nvSpPr>
        <p:spPr>
          <a:xfrm rot="19983642">
            <a:off x="-70496" y="4949517"/>
            <a:ext cx="5637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77"/>
              </a:rPr>
              <a:t>RELATIONSHIPS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77"/>
              </a:rPr>
              <a:t>. Relationships are nurtured in a culture of connection, collaboration, and caring.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C66793-54D2-D446-95B5-F45C91DA394E}"/>
              </a:ext>
            </a:extLst>
          </p:cNvPr>
          <p:cNvSpPr txBox="1"/>
          <p:nvPr/>
        </p:nvSpPr>
        <p:spPr>
          <a:xfrm rot="20000984">
            <a:off x="3156124" y="8925736"/>
            <a:ext cx="6585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34A7F"/>
                </a:solidFill>
                <a:latin typeface="Goudy Old Style" panose="02020502050305020303" pitchFamily="18" charset="77"/>
              </a:rPr>
              <a:t>JOY</a:t>
            </a:r>
            <a:r>
              <a:rPr lang="en-US" sz="2800" dirty="0">
                <a:solidFill>
                  <a:srgbClr val="534A7F"/>
                </a:solidFill>
                <a:latin typeface="Goudy Old Style" panose="02020502050305020303" pitchFamily="18" charset="77"/>
              </a:rPr>
              <a:t>. Joy makes living and learning more meaningful and pleasurable.</a:t>
            </a:r>
          </a:p>
        </p:txBody>
      </p:sp>
    </p:spTree>
    <p:extLst>
      <p:ext uri="{BB962C8B-B14F-4D97-AF65-F5344CB8AC3E}">
        <p14:creationId xmlns:p14="http://schemas.microsoft.com/office/powerpoint/2010/main" val="327539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31613</TotalTime>
  <Words>68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Goudy Old Style</vt:lpstr>
      <vt:lpstr>Hardwood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Cameron</dc:creator>
  <cp:lastModifiedBy>Kristen Cameron</cp:lastModifiedBy>
  <cp:revision>32</cp:revision>
  <cp:lastPrinted>2018-09-24T16:57:13Z</cp:lastPrinted>
  <dcterms:created xsi:type="dcterms:W3CDTF">2018-08-07T17:52:27Z</dcterms:created>
  <dcterms:modified xsi:type="dcterms:W3CDTF">2020-08-26T16:42:03Z</dcterms:modified>
</cp:coreProperties>
</file>